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31"/>
  </p:handoutMasterIdLst>
  <p:sldIdLst>
    <p:sldId id="256" r:id="rId3"/>
    <p:sldId id="258" r:id="rId4"/>
    <p:sldId id="259" r:id="rId5"/>
    <p:sldId id="260" r:id="rId6"/>
    <p:sldId id="273" r:id="rId7"/>
    <p:sldId id="264" r:id="rId8"/>
    <p:sldId id="286" r:id="rId9"/>
    <p:sldId id="292" r:id="rId10"/>
    <p:sldId id="265" r:id="rId11"/>
    <p:sldId id="287" r:id="rId13"/>
    <p:sldId id="288" r:id="rId14"/>
    <p:sldId id="274" r:id="rId15"/>
    <p:sldId id="269" r:id="rId16"/>
    <p:sldId id="271" r:id="rId17"/>
    <p:sldId id="293" r:id="rId18"/>
    <p:sldId id="325" r:id="rId19"/>
    <p:sldId id="326" r:id="rId20"/>
    <p:sldId id="327" r:id="rId21"/>
    <p:sldId id="328" r:id="rId22"/>
    <p:sldId id="331" r:id="rId23"/>
    <p:sldId id="275" r:id="rId24"/>
    <p:sldId id="294" r:id="rId25"/>
    <p:sldId id="310" r:id="rId26"/>
    <p:sldId id="311" r:id="rId27"/>
    <p:sldId id="319" r:id="rId28"/>
    <p:sldId id="318" r:id="rId29"/>
    <p:sldId id="276" r:id="rId30"/>
  </p:sldIdLst>
  <p:sldSz cx="12192000" cy="6858000"/>
  <p:notesSz cx="6858000" cy="9144000"/>
  <p:embeddedFontLst>
    <p:embeddedFont>
      <p:font typeface="Calibri" panose="020F0502020204030204" charset="0"/>
      <p:regular r:id="rId35"/>
      <p:bold r:id="rId36"/>
      <p:italic r:id="rId37"/>
      <p:boldItalic r:id="rId38"/>
    </p:embeddedFont>
    <p:embeddedFont>
      <p:font typeface="Arial Unicode MS" panose="020B0604020202020204" charset="-122"/>
      <p:regular r:id="rId39"/>
    </p:embeddedFont>
    <p:embeddedFont>
      <p:font typeface="Verdana" panose="020B0604030504040204"/>
      <p:regular r:id="rId40"/>
      <p:bold r:id="rId41"/>
      <p:italic r:id="rId42"/>
      <p:boldItalic r:id="rId43"/>
    </p:embeddedFont>
    <p:embeddedFont>
      <p:font typeface="Calibri" panose="020F0502020204030204"/>
      <p:regular r:id="rId44"/>
      <p:bold r:id="rId45"/>
      <p:italic r:id="rId46"/>
      <p:boldItalic r:id="rId47"/>
    </p:embeddedFont>
    <p:embeddedFont>
      <p:font typeface="Calibri Light" panose="020F0302020204030204" charset="0"/>
      <p:regular r:id="rId48"/>
      <p:italic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4C9C"/>
    <a:srgbClr val="382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mn-cs"/>
      </a:defRPr>
    </a:lvl1pPr>
    <a:lvl2pPr marL="457200" algn="l" defTabSz="914400" rtl="0" eaLnBrk="1" latinLnBrk="0" hangingPunct="1">
      <a:defRPr sz="1200" kern="1200">
        <a:solidFill>
          <a:schemeClr val="tx1"/>
        </a:solidFill>
        <a:latin typeface="+mn-lt"/>
        <a:ea typeface="Calibri" panose="020F0502020204030204" charset="0"/>
        <a:cs typeface="+mn-cs"/>
      </a:defRPr>
    </a:lvl2pPr>
    <a:lvl3pPr marL="914400" algn="l" defTabSz="914400" rtl="0" eaLnBrk="1" latinLnBrk="0" hangingPunct="1">
      <a:defRPr sz="1200" kern="1200">
        <a:solidFill>
          <a:schemeClr val="tx1"/>
        </a:solidFill>
        <a:latin typeface="+mn-lt"/>
        <a:ea typeface="Calibri" panose="020F0502020204030204" charset="0"/>
        <a:cs typeface="+mn-cs"/>
      </a:defRPr>
    </a:lvl3pPr>
    <a:lvl4pPr marL="1371600" algn="l" defTabSz="914400" rtl="0" eaLnBrk="1" latinLnBrk="0" hangingPunct="1">
      <a:defRPr sz="1200" kern="1200">
        <a:solidFill>
          <a:schemeClr val="tx1"/>
        </a:solidFill>
        <a:latin typeface="+mn-lt"/>
        <a:ea typeface="Calibri" panose="020F0502020204030204" charset="0"/>
        <a:cs typeface="+mn-cs"/>
      </a:defRPr>
    </a:lvl4pPr>
    <a:lvl5pPr marL="1828800" algn="l" defTabSz="914400" rtl="0" eaLnBrk="1" latinLnBrk="0" hangingPunct="1">
      <a:defRPr sz="1200" kern="1200">
        <a:solidFill>
          <a:schemeClr val="tx1"/>
        </a:solidFill>
        <a:latin typeface="+mn-lt"/>
        <a:ea typeface="Calibri" panose="020F050202020403020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矩形 18"/>
          <p:cNvSpPr/>
          <p:nvPr userDrawn="1"/>
        </p:nvSpPr>
        <p:spPr>
          <a:xfrm>
            <a:off x="64770" y="46355"/>
            <a:ext cx="12005310" cy="6722745"/>
          </a:xfrm>
          <a:prstGeom prst="rect">
            <a:avLst/>
          </a:prstGeom>
          <a:noFill/>
          <a:ln w="26987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矩形 18"/>
          <p:cNvSpPr/>
          <p:nvPr userDrawn="1"/>
        </p:nvSpPr>
        <p:spPr>
          <a:xfrm>
            <a:off x="64770" y="46355"/>
            <a:ext cx="12057380" cy="6722745"/>
          </a:xfrm>
          <a:prstGeom prst="rect">
            <a:avLst/>
          </a:prstGeom>
          <a:noFill/>
          <a:ln w="18732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37551" y="2295071"/>
            <a:ext cx="7820660" cy="3291840"/>
          </a:xfrm>
          <a:prstGeom prst="rect">
            <a:avLst/>
          </a:prstGeom>
          <a:noFill/>
        </p:spPr>
        <p:txBody>
          <a:bodyPr wrap="square" rtlCol="0">
            <a:spAutoFit/>
          </a:bodyPr>
          <a:lstStyle/>
          <a:p>
            <a:pPr algn="ctr"/>
            <a:r>
              <a:rPr lang="en-US" sz="4800" b="1" dirty="0">
                <a:solidFill>
                  <a:srgbClr val="382B59"/>
                </a:solidFill>
                <a:latin typeface="Calibri" panose="020F0502020204030204" charset="0"/>
                <a:ea typeface="Calibri" panose="020F0502020204030204" charset="0"/>
                <a:sym typeface="+mn-ea"/>
              </a:rPr>
              <a:t>Bankruptcy Prediction </a:t>
            </a:r>
            <a:r>
              <a:rPr lang="en-US" sz="4800" b="1" dirty="0" smtClean="0">
                <a:solidFill>
                  <a:srgbClr val="382B59"/>
                </a:solidFill>
                <a:latin typeface="Calibri" panose="020F0502020204030204" charset="0"/>
                <a:ea typeface="Calibri" panose="020F0502020204030204" charset="0"/>
                <a:sym typeface="+mn-ea"/>
              </a:rPr>
              <a:t>System</a:t>
            </a:r>
            <a:endParaRPr lang="en-US" sz="4800" b="1" dirty="0" smtClean="0">
              <a:solidFill>
                <a:srgbClr val="382B59"/>
              </a:solidFill>
              <a:latin typeface="Calibri" panose="020F0502020204030204" charset="0"/>
              <a:ea typeface="Calibri" panose="020F0502020204030204" charset="0"/>
              <a:sym typeface="+mn-ea"/>
            </a:endParaRPr>
          </a:p>
          <a:p>
            <a:pPr algn="ctr"/>
            <a:endParaRPr lang="en-US" sz="1600" dirty="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Group Members:- </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Swaraj</a:t>
            </a:r>
            <a:r>
              <a:rPr lang="en-US" sz="2400" dirty="0" smtClean="0">
                <a:solidFill>
                  <a:srgbClr val="382B59"/>
                </a:solidFill>
                <a:latin typeface="Calibri" panose="020F0502020204030204" charset="0"/>
                <a:ea typeface="Calibri" panose="020F0502020204030204" charset="0"/>
                <a:sym typeface="+mn-ea"/>
              </a:rPr>
              <a:t> </a:t>
            </a:r>
            <a:r>
              <a:rPr lang="en-US" sz="2400" dirty="0" err="1" smtClean="0">
                <a:solidFill>
                  <a:srgbClr val="382B59"/>
                </a:solidFill>
                <a:latin typeface="Calibri" panose="020F0502020204030204" charset="0"/>
                <a:ea typeface="Calibri" panose="020F0502020204030204" charset="0"/>
                <a:sym typeface="+mn-ea"/>
              </a:rPr>
              <a:t>Deshmukh</a:t>
            </a:r>
            <a:endParaRPr lang="en-US" sz="2400" dirty="0" err="1" smtClean="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Adwait </a:t>
            </a:r>
            <a:r>
              <a:rPr lang="en-US" sz="2400" dirty="0" err="1" smtClean="0">
                <a:solidFill>
                  <a:srgbClr val="382B59"/>
                </a:solidFill>
                <a:latin typeface="Calibri" panose="020F0502020204030204" charset="0"/>
                <a:ea typeface="Calibri" panose="020F0502020204030204" charset="0"/>
                <a:sym typeface="+mn-ea"/>
              </a:rPr>
              <a:t>Thangan</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a:solidFill>
                  <a:srgbClr val="382B59"/>
                </a:solidFill>
                <a:latin typeface="Calibri" panose="020F0502020204030204" charset="0"/>
                <a:ea typeface="Calibri" panose="020F0502020204030204" charset="0"/>
                <a:sym typeface="+mn-ea"/>
              </a:rPr>
              <a:t>Deeksha Singhai</a:t>
            </a:r>
            <a:endParaRPr lang="en-US" sz="2400" dirty="0">
              <a:solidFill>
                <a:srgbClr val="382B59"/>
              </a:solidFill>
              <a:latin typeface="Calibri" panose="020F0502020204030204" charset="0"/>
              <a:ea typeface="Calibri" panose="020F0502020204030204" charset="0"/>
              <a:sym typeface="+mn-ea"/>
            </a:endParaRPr>
          </a:p>
          <a:p>
            <a:pPr algn="ctr"/>
            <a:r>
              <a:rPr lang="en-US" sz="2400" dirty="0">
                <a:solidFill>
                  <a:srgbClr val="382B59"/>
                </a:solidFill>
                <a:latin typeface="Calibri" panose="020F0502020204030204" charset="0"/>
                <a:ea typeface="Calibri" panose="020F0502020204030204" charset="0"/>
                <a:sym typeface="+mn-ea"/>
              </a:rPr>
              <a:t>Abhishek dwivedi</a:t>
            </a:r>
            <a:endParaRPr lang="en-US" sz="2400" dirty="0">
              <a:solidFill>
                <a:srgbClr val="382B59"/>
              </a:solidFill>
              <a:latin typeface="Calibri" panose="020F0502020204030204" charset="0"/>
              <a:ea typeface="Calibri" panose="020F0502020204030204" charset="0"/>
              <a:sym typeface="+mn-ea"/>
            </a:endParaRPr>
          </a:p>
          <a:p>
            <a:pPr algn="ctr"/>
            <a:r>
              <a:rPr lang="en-US" sz="2400" dirty="0">
                <a:solidFill>
                  <a:srgbClr val="382B59"/>
                </a:solidFill>
                <a:latin typeface="Calibri" panose="020F0502020204030204" charset="0"/>
                <a:ea typeface="Calibri" panose="020F0502020204030204" charset="0"/>
                <a:sym typeface="+mn-ea"/>
              </a:rPr>
              <a:t>Sandhra Sriraj</a:t>
            </a:r>
            <a:endParaRPr lang="en-US" sz="2400" dirty="0">
              <a:solidFill>
                <a:srgbClr val="382B59"/>
              </a:solidFill>
              <a:latin typeface="Calibri" panose="020F0502020204030204" charset="0"/>
              <a:ea typeface="Calibri" panose="020F0502020204030204" charset="0"/>
              <a:sym typeface="+mn-ea"/>
            </a:endParaRPr>
          </a:p>
        </p:txBody>
      </p:sp>
      <p:sp>
        <p:nvSpPr>
          <p:cNvPr id="21" name="文本框 20"/>
          <p:cNvSpPr txBox="1"/>
          <p:nvPr/>
        </p:nvSpPr>
        <p:spPr>
          <a:xfrm>
            <a:off x="3040063" y="4610735"/>
            <a:ext cx="5967095" cy="252730"/>
          </a:xfrm>
          <a:prstGeom prst="rect">
            <a:avLst/>
          </a:prstGeom>
          <a:noFill/>
        </p:spPr>
        <p:txBody>
          <a:bodyPr wrap="square" rtlCol="0">
            <a:spAutoFit/>
          </a:bodyPr>
          <a:lstStyle/>
          <a:p>
            <a:pPr algn="ctr" fontAlgn="auto">
              <a:lnSpc>
                <a:spcPct val="150000"/>
              </a:lnSpc>
            </a:pPr>
            <a:endParaRPr lang="en-US" altLang="zh-CN" sz="70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3-08 111505"/>
          <p:cNvPicPr>
            <a:picLocks noChangeAspect="1"/>
          </p:cNvPicPr>
          <p:nvPr/>
        </p:nvPicPr>
        <p:blipFill>
          <a:blip r:embed="rId1"/>
          <a:stretch>
            <a:fillRect/>
          </a:stretch>
        </p:blipFill>
        <p:spPr>
          <a:xfrm>
            <a:off x="506095" y="284480"/>
            <a:ext cx="10140950" cy="2260600"/>
          </a:xfrm>
          <a:prstGeom prst="rect">
            <a:avLst/>
          </a:prstGeom>
        </p:spPr>
      </p:pic>
      <p:pic>
        <p:nvPicPr>
          <p:cNvPr id="6" name="Picture 5" descr="bankruptcy 2"/>
          <p:cNvPicPr>
            <a:picLocks noChangeAspect="1"/>
          </p:cNvPicPr>
          <p:nvPr/>
        </p:nvPicPr>
        <p:blipFill>
          <a:blip r:embed="rId2"/>
          <a:stretch>
            <a:fillRect/>
          </a:stretch>
        </p:blipFill>
        <p:spPr>
          <a:xfrm>
            <a:off x="6096000" y="2545080"/>
            <a:ext cx="4483100" cy="4006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999230" y="566420"/>
            <a:ext cx="4064000" cy="706755"/>
          </a:xfrm>
          <a:prstGeom prst="rect">
            <a:avLst/>
          </a:prstGeom>
          <a:noFill/>
        </p:spPr>
        <p:txBody>
          <a:bodyPr wrap="square" rtlCol="0">
            <a:spAutoFit/>
          </a:bodyPr>
          <a:p>
            <a:r>
              <a:rPr lang="en-US" sz="4000" b="1">
                <a:solidFill>
                  <a:srgbClr val="624C9C"/>
                </a:solidFill>
              </a:rPr>
              <a:t>Features Selection</a:t>
            </a:r>
            <a:endParaRPr lang="en-US" sz="4000" b="1">
              <a:solidFill>
                <a:srgbClr val="624C9C"/>
              </a:solidFill>
            </a:endParaRPr>
          </a:p>
        </p:txBody>
      </p:sp>
      <p:sp>
        <p:nvSpPr>
          <p:cNvPr id="6" name="Text Box 5"/>
          <p:cNvSpPr txBox="1"/>
          <p:nvPr/>
        </p:nvSpPr>
        <p:spPr>
          <a:xfrm>
            <a:off x="777240" y="1273175"/>
            <a:ext cx="7211060" cy="645160"/>
          </a:xfrm>
          <a:prstGeom prst="rect">
            <a:avLst/>
          </a:prstGeom>
          <a:noFill/>
        </p:spPr>
        <p:txBody>
          <a:bodyPr wrap="square" rtlCol="0">
            <a:spAutoFit/>
          </a:bodyPr>
          <a:p>
            <a:r>
              <a:rPr lang="en-US"/>
              <a:t>There are about 95 independant variables in the data set.</a:t>
            </a:r>
            <a:endParaRPr lang="en-US"/>
          </a:p>
          <a:p>
            <a:r>
              <a:rPr lang="en-US"/>
              <a:t>So we use feature engineering for selecting top 10 feature</a:t>
            </a:r>
            <a:endParaRPr lang="en-US"/>
          </a:p>
        </p:txBody>
      </p:sp>
      <p:pic>
        <p:nvPicPr>
          <p:cNvPr id="9" name="Picture 8" descr="Screenshot 2024-03-08 111627"/>
          <p:cNvPicPr>
            <a:picLocks noChangeAspect="1"/>
          </p:cNvPicPr>
          <p:nvPr/>
        </p:nvPicPr>
        <p:blipFill>
          <a:blip r:embed="rId1"/>
          <a:stretch>
            <a:fillRect/>
          </a:stretch>
        </p:blipFill>
        <p:spPr>
          <a:xfrm>
            <a:off x="929640" y="1918335"/>
            <a:ext cx="9588500" cy="4248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716973" y="3848735"/>
            <a:ext cx="4492625" cy="1076325"/>
          </a:xfrm>
          <a:prstGeom prst="rect">
            <a:avLst/>
          </a:prstGeom>
          <a:noFill/>
        </p:spPr>
        <p:txBody>
          <a:bodyPr wrap="square" rtlCol="0">
            <a:spAutoFit/>
          </a:bodyPr>
          <a:lstStyle/>
          <a:p>
            <a:pPr algn="ctr"/>
            <a:r>
              <a:rPr lang="en-US" sz="3200" b="1" dirty="0">
                <a:solidFill>
                  <a:srgbClr val="003366"/>
                </a:solidFill>
                <a:latin typeface="Verdana" panose="020B0604030504040204"/>
                <a:ea typeface="DejaVu Sans"/>
                <a:sym typeface="+mn-ea"/>
              </a:rPr>
              <a:t>Model Building</a:t>
            </a:r>
            <a:r>
              <a:rPr lang="en-US" sz="3200" dirty="0" smtClean="0">
                <a:solidFill>
                  <a:srgbClr val="003366"/>
                </a:solidFill>
                <a:latin typeface="Verdana" panose="020B0604030504040204"/>
                <a:ea typeface="DejaVu Sans"/>
                <a:sym typeface="+mn-ea"/>
              </a:rPr>
              <a:t> </a:t>
            </a:r>
            <a:endParaRPr lang="en-US" sz="3200" dirty="0"/>
          </a:p>
          <a:p>
            <a:pPr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3" name="图片 2" descr="3"/>
          <p:cNvPicPr>
            <a:picLocks noChangeAspect="1"/>
          </p:cNvPicPr>
          <p:nvPr/>
        </p:nvPicPr>
        <p:blipFill>
          <a:blip r:embed="rId2"/>
          <a:stretch>
            <a:fillRect/>
          </a:stretch>
        </p:blipFill>
        <p:spPr>
          <a:xfrm>
            <a:off x="6229985" y="1709420"/>
            <a:ext cx="85407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95845" y="1014940"/>
            <a:ext cx="3064510" cy="645160"/>
          </a:xfrm>
          <a:prstGeom prst="rect">
            <a:avLst/>
          </a:prstGeom>
        </p:spPr>
        <p:txBody>
          <a:bodyPr wrap="none">
            <a:spAutoFit/>
          </a:bodyPr>
          <a:lstStyle/>
          <a:p>
            <a:r>
              <a:rPr lang="en-US" altLang="zh-CN" sz="3600" b="1" u="sng" dirty="0" smtClean="0">
                <a:solidFill>
                  <a:srgbClr val="624C9C"/>
                </a:solidFill>
                <a:latin typeface="Calibri" panose="020F0502020204030204" charset="0"/>
                <a:ea typeface="Calibri" panose="020F0502020204030204" charset="0"/>
                <a:sym typeface="+mn-ea"/>
              </a:rPr>
              <a:t>Model Building</a:t>
            </a:r>
            <a:endParaRPr lang="en-US" altLang="zh-CN" sz="3600" b="1" u="sng" dirty="0" smtClean="0">
              <a:solidFill>
                <a:srgbClr val="624C9C"/>
              </a:solidFill>
              <a:latin typeface="Calibri" panose="020F0502020204030204" charset="0"/>
              <a:ea typeface="Calibri" panose="020F0502020204030204" charset="0"/>
              <a:sym typeface="+mn-ea"/>
            </a:endParaRPr>
          </a:p>
        </p:txBody>
      </p:sp>
      <p:sp>
        <p:nvSpPr>
          <p:cNvPr id="4" name="Text Box 3"/>
          <p:cNvSpPr txBox="1"/>
          <p:nvPr/>
        </p:nvSpPr>
        <p:spPr>
          <a:xfrm>
            <a:off x="826770" y="2029460"/>
            <a:ext cx="8773160" cy="368300"/>
          </a:xfrm>
          <a:prstGeom prst="rect">
            <a:avLst/>
          </a:prstGeom>
          <a:noFill/>
        </p:spPr>
        <p:txBody>
          <a:bodyPr wrap="square" rtlCol="0">
            <a:spAutoFit/>
          </a:bodyPr>
          <a:p>
            <a:r>
              <a:rPr lang="en-US"/>
              <a:t>For the different models we creat a function for it</a:t>
            </a:r>
            <a:endParaRPr lang="en-US"/>
          </a:p>
        </p:txBody>
      </p:sp>
      <p:pic>
        <p:nvPicPr>
          <p:cNvPr id="5" name="Picture 4" descr="Screenshot 2024-03-08 111551"/>
          <p:cNvPicPr>
            <a:picLocks noChangeAspect="1"/>
          </p:cNvPicPr>
          <p:nvPr/>
        </p:nvPicPr>
        <p:blipFill>
          <a:blip r:embed="rId1"/>
          <a:stretch>
            <a:fillRect/>
          </a:stretch>
        </p:blipFill>
        <p:spPr>
          <a:xfrm>
            <a:off x="826770" y="2908300"/>
            <a:ext cx="11001375" cy="2670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12"/>
          <p:cNvSpPr/>
          <p:nvPr/>
        </p:nvSpPr>
        <p:spPr bwMode="auto">
          <a:xfrm>
            <a:off x="431800" y="4216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Decision Tree</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2" name="Picture 1" descr="Screenshot 2024-03-08 111654"/>
          <p:cNvPicPr>
            <a:picLocks noChangeAspect="1"/>
          </p:cNvPicPr>
          <p:nvPr/>
        </p:nvPicPr>
        <p:blipFill>
          <a:blip r:embed="rId1"/>
          <a:stretch>
            <a:fillRect/>
          </a:stretch>
        </p:blipFill>
        <p:spPr>
          <a:xfrm>
            <a:off x="3102610" y="2092960"/>
            <a:ext cx="6379210" cy="42176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Calibri" panose="020F0502020204030204" charset="0"/>
                <a:ea typeface="Calibri" panose="020F0502020204030204" charset="0"/>
                <a:sym typeface="+mn-ea"/>
              </a:rPr>
              <a:t>Random Forest</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3" name="Picture 2" descr="Screenshot 2024-03-08 111718"/>
          <p:cNvPicPr>
            <a:picLocks noChangeAspect="1"/>
          </p:cNvPicPr>
          <p:nvPr/>
        </p:nvPicPr>
        <p:blipFill>
          <a:blip r:embed="rId1"/>
          <a:stretch>
            <a:fillRect/>
          </a:stretch>
        </p:blipFill>
        <p:spPr>
          <a:xfrm>
            <a:off x="2603500" y="1911350"/>
            <a:ext cx="6953885" cy="4498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Calibri" panose="020F0502020204030204" charset="0"/>
                <a:ea typeface="Calibri" panose="020F0502020204030204" charset="0"/>
                <a:sym typeface="+mn-ea"/>
              </a:rPr>
              <a:t>Ensemble Techniques Bagging</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5" name="Picture 4" descr="Screenshot 2024-03-08 111729"/>
          <p:cNvPicPr>
            <a:picLocks noChangeAspect="1"/>
          </p:cNvPicPr>
          <p:nvPr/>
        </p:nvPicPr>
        <p:blipFill>
          <a:blip r:embed="rId1"/>
          <a:stretch>
            <a:fillRect/>
          </a:stretch>
        </p:blipFill>
        <p:spPr>
          <a:xfrm>
            <a:off x="2941955" y="2103755"/>
            <a:ext cx="6308090" cy="3794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05765"/>
            <a:ext cx="10515600" cy="1325563"/>
          </a:xfrm>
        </p:spPr>
        <p:txBody>
          <a:bodyPr/>
          <a:p>
            <a:endParaRPr lang="en-US"/>
          </a:p>
        </p:txBody>
      </p:sp>
      <p:sp>
        <p:nvSpPr>
          <p:cNvPr id="3" name="Content Placeholder 2"/>
          <p:cNvSpPr>
            <a:spLocks noGrp="1"/>
          </p:cNvSpPr>
          <p:nvPr>
            <p:ph idx="1"/>
          </p:nvPr>
        </p:nvSpPr>
        <p:spPr>
          <a:xfrm>
            <a:off x="838200" y="1866265"/>
            <a:ext cx="10515600" cy="4351338"/>
          </a:xfrm>
        </p:spPr>
        <p:txBody>
          <a:bodyPr/>
          <a:p>
            <a:endParaRPr lang="en-US"/>
          </a:p>
        </p:txBody>
      </p:sp>
      <p:sp>
        <p:nvSpPr>
          <p:cNvPr id="99" name="Rounded Rectangle 912"/>
          <p:cNvSpPr/>
          <p:nvPr/>
        </p:nvSpPr>
        <p:spPr bwMode="auto">
          <a:xfrm>
            <a:off x="304800" y="39878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Calibri" panose="020F0502020204030204" charset="0"/>
                <a:ea typeface="Calibri" panose="020F0502020204030204" charset="0"/>
                <a:sym typeface="+mn-ea"/>
              </a:rPr>
              <a:t>Gradent Boostin</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5" name="Picture 4" descr="Screenshot 2024-03-08 111752"/>
          <p:cNvPicPr>
            <a:picLocks noChangeAspect="1"/>
          </p:cNvPicPr>
          <p:nvPr/>
        </p:nvPicPr>
        <p:blipFill>
          <a:blip r:embed="rId1"/>
          <a:stretch>
            <a:fillRect/>
          </a:stretch>
        </p:blipFill>
        <p:spPr>
          <a:xfrm>
            <a:off x="2707005" y="2034540"/>
            <a:ext cx="6471920" cy="3741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Calibri" panose="020F0502020204030204" charset="0"/>
                <a:ea typeface="Calibri" panose="020F0502020204030204" charset="0"/>
                <a:sym typeface="+mn-ea"/>
              </a:rPr>
              <a:t>Support Vector Machine</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5" name="Picture 4" descr="Screenshot 2024-03-08 111821"/>
          <p:cNvPicPr>
            <a:picLocks noChangeAspect="1"/>
          </p:cNvPicPr>
          <p:nvPr/>
        </p:nvPicPr>
        <p:blipFill>
          <a:blip r:embed="rId1"/>
          <a:stretch>
            <a:fillRect/>
          </a:stretch>
        </p:blipFill>
        <p:spPr>
          <a:xfrm>
            <a:off x="2691130" y="1870075"/>
            <a:ext cx="6779260" cy="4307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99" name="Rounded Rectangle 912"/>
          <p:cNvSpPr/>
          <p:nvPr/>
        </p:nvSpPr>
        <p:spPr bwMode="auto">
          <a:xfrm>
            <a:off x="304800" y="31750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Calibri" panose="020F0502020204030204" charset="0"/>
                <a:ea typeface="Calibri" panose="020F0502020204030204" charset="0"/>
                <a:sym typeface="+mn-ea"/>
              </a:rPr>
              <a:t>KNN</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5" name="Picture 4" descr="Screenshot 2024-03-08 111830"/>
          <p:cNvPicPr>
            <a:picLocks noChangeAspect="1"/>
          </p:cNvPicPr>
          <p:nvPr/>
        </p:nvPicPr>
        <p:blipFill>
          <a:blip r:embed="rId1"/>
          <a:stretch>
            <a:fillRect/>
          </a:stretch>
        </p:blipFill>
        <p:spPr>
          <a:xfrm>
            <a:off x="2687320" y="1974850"/>
            <a:ext cx="6786880" cy="4202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034155" y="576580"/>
            <a:ext cx="3619500" cy="768350"/>
          </a:xfrm>
          <a:prstGeom prst="rect">
            <a:avLst/>
          </a:prstGeom>
          <a:noFill/>
        </p:spPr>
        <p:txBody>
          <a:bodyPr wrap="square" rtlCol="0">
            <a:spAutoFit/>
          </a:bodyPr>
          <a:lstStyle/>
          <a:p>
            <a:pPr algn="ctr"/>
            <a:r>
              <a:rPr lang="en-US" altLang="zh-CN" sz="4400" b="1">
                <a:solidFill>
                  <a:srgbClr val="382B59"/>
                </a:solidFill>
                <a:ea typeface="Arial Unicode MS" panose="020B0604020202020204" charset="-122"/>
                <a:sym typeface="+mn-ea"/>
              </a:rPr>
              <a:t>CONTENTS</a:t>
            </a:r>
            <a:endParaRPr lang="en-US" altLang="zh-CN" sz="4400" b="1">
              <a:solidFill>
                <a:srgbClr val="382B59"/>
              </a:solidFill>
              <a:ea typeface="Arial Unicode MS" panose="020B0604020202020204" charset="-122"/>
              <a:sym typeface="+mn-ea"/>
            </a:endParaRPr>
          </a:p>
        </p:txBody>
      </p:sp>
      <p:sp>
        <p:nvSpPr>
          <p:cNvPr id="4" name="文本框 3"/>
          <p:cNvSpPr txBox="1"/>
          <p:nvPr/>
        </p:nvSpPr>
        <p:spPr>
          <a:xfrm>
            <a:off x="1625600" y="912495"/>
            <a:ext cx="4282440" cy="1737360"/>
          </a:xfrm>
          <a:prstGeom prst="rect">
            <a:avLst/>
          </a:prstGeom>
          <a:noFill/>
        </p:spPr>
        <p:txBody>
          <a:bodyPr anchor="ctr"/>
          <a:lstStyle/>
          <a:p>
            <a:pPr indent="0">
              <a:lnSpc>
                <a:spcPct val="100000"/>
              </a:lnSpc>
              <a:buFont typeface="Wingdings" panose="05000000000000000000" pitchFamily="2" charset="2"/>
              <a:buNone/>
            </a:pPr>
            <a:r>
              <a:rPr lang="en-US" sz="1600" b="1">
                <a:solidFill>
                  <a:srgbClr val="003366"/>
                </a:solidFill>
                <a:latin typeface="Verdana" panose="020B0604030504040204"/>
                <a:ea typeface="DejaVu Sans"/>
                <a:sym typeface="+mn-ea"/>
              </a:rPr>
              <a:t>What is Bankruptcy Prediction systems for?</a:t>
            </a:r>
            <a:endParaRPr lang="en-US" sz="1600" b="1">
              <a:solidFill>
                <a:srgbClr val="003366"/>
              </a:solidFill>
              <a:latin typeface="Verdana" panose="020B0604030504040204"/>
              <a:ea typeface="DejaVu Sans"/>
              <a:sym typeface="+mn-ea"/>
            </a:endParaRPr>
          </a:p>
          <a:p>
            <a:pPr marL="285750" indent="-285750">
              <a:lnSpc>
                <a:spcPct val="100000"/>
              </a:lnSpc>
              <a:buFont typeface="Arial" panose="020B0604020202020204" pitchFamily="34" charset="0"/>
              <a:buChar char="•"/>
            </a:pPr>
            <a:r>
              <a:rPr lang="en-US" sz="1600">
                <a:solidFill>
                  <a:srgbClr val="003366"/>
                </a:solidFill>
                <a:latin typeface="Verdana" panose="020B0604030504040204"/>
                <a:ea typeface="DejaVu Sans"/>
                <a:sym typeface="+mn-ea"/>
              </a:rPr>
              <a:t>Introduction</a:t>
            </a:r>
            <a:endParaRPr lang="zh-CN" altLang="en-US" sz="1600">
              <a:solidFill>
                <a:srgbClr val="382B59"/>
              </a:solidFill>
              <a:latin typeface="Calibri" panose="020F0502020204030204" charset="0"/>
              <a:ea typeface="Calibri" panose="020F0502020204030204" charset="0"/>
            </a:endParaRPr>
          </a:p>
          <a:p>
            <a:pPr algn="dist"/>
            <a:endParaRPr kumimoji="0" lang="zh-CN" altLang="en-US" sz="1600" b="1" i="0" u="none" strike="noStrike" kern="0" cap="none" spc="0" normalizeH="0" baseline="0" noProof="0" dirty="0">
              <a:ln>
                <a:noFill/>
              </a:ln>
              <a:solidFill>
                <a:srgbClr val="382B59"/>
              </a:solidFill>
              <a:effectLst/>
              <a:uLnTx/>
              <a:uFillTx/>
              <a:latin typeface="Calibri" panose="020F0502020204030204" charset="0"/>
              <a:ea typeface="Calibri" panose="020F0502020204030204" charset="0"/>
              <a:sym typeface="+mn-ea"/>
            </a:endParaRPr>
          </a:p>
        </p:txBody>
      </p:sp>
      <p:sp>
        <p:nvSpPr>
          <p:cNvPr id="5" name="文本框 4"/>
          <p:cNvSpPr txBox="1"/>
          <p:nvPr/>
        </p:nvSpPr>
        <p:spPr>
          <a:xfrm>
            <a:off x="3056255" y="472948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sp>
        <p:nvSpPr>
          <p:cNvPr id="8" name="文本框 7"/>
          <p:cNvSpPr txBox="1"/>
          <p:nvPr/>
        </p:nvSpPr>
        <p:spPr>
          <a:xfrm>
            <a:off x="7477760" y="335026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grpSp>
        <p:nvGrpSpPr>
          <p:cNvPr id="16" name="组合 15"/>
          <p:cNvGrpSpPr/>
          <p:nvPr/>
        </p:nvGrpSpPr>
        <p:grpSpPr>
          <a:xfrm>
            <a:off x="674370" y="1344930"/>
            <a:ext cx="669925" cy="658495"/>
            <a:chOff x="321" y="1792"/>
            <a:chExt cx="3606" cy="3543"/>
          </a:xfrm>
        </p:grpSpPr>
        <p:pic>
          <p:nvPicPr>
            <p:cNvPr id="14" name="图片 13" descr="1"/>
            <p:cNvPicPr>
              <a:picLocks noChangeAspect="1"/>
            </p:cNvPicPr>
            <p:nvPr/>
          </p:nvPicPr>
          <p:blipFill>
            <a:blip r:embed="rId1"/>
            <a:stretch>
              <a:fillRect/>
            </a:stretch>
          </p:blipFill>
          <p:spPr>
            <a:xfrm>
              <a:off x="2469" y="1805"/>
              <a:ext cx="1458" cy="3530"/>
            </a:xfrm>
            <a:prstGeom prst="rect">
              <a:avLst/>
            </a:prstGeom>
          </p:spPr>
        </p:pic>
        <p:pic>
          <p:nvPicPr>
            <p:cNvPr id="15" name="图片 14" descr="10"/>
            <p:cNvPicPr>
              <a:picLocks noChangeAspect="1"/>
            </p:cNvPicPr>
            <p:nvPr/>
          </p:nvPicPr>
          <p:blipFill>
            <a:blip r:embed="rId2"/>
            <a:stretch>
              <a:fillRect/>
            </a:stretch>
          </p:blipFill>
          <p:spPr>
            <a:xfrm>
              <a:off x="321" y="1792"/>
              <a:ext cx="1996" cy="3543"/>
            </a:xfrm>
            <a:prstGeom prst="rect">
              <a:avLst/>
            </a:prstGeom>
          </p:spPr>
        </p:pic>
      </p:grpSp>
      <p:grpSp>
        <p:nvGrpSpPr>
          <p:cNvPr id="21" name="组合 20"/>
          <p:cNvGrpSpPr/>
          <p:nvPr/>
        </p:nvGrpSpPr>
        <p:grpSpPr>
          <a:xfrm>
            <a:off x="685800" y="2530475"/>
            <a:ext cx="745490" cy="598170"/>
            <a:chOff x="2204" y="1834"/>
            <a:chExt cx="4429" cy="3546"/>
          </a:xfrm>
        </p:grpSpPr>
        <p:pic>
          <p:nvPicPr>
            <p:cNvPr id="17" name="图片 16" descr="2"/>
            <p:cNvPicPr>
              <a:picLocks noChangeAspect="1"/>
            </p:cNvPicPr>
            <p:nvPr/>
          </p:nvPicPr>
          <p:blipFill>
            <a:blip r:embed="rId3"/>
            <a:stretch>
              <a:fillRect/>
            </a:stretch>
          </p:blipFill>
          <p:spPr>
            <a:xfrm>
              <a:off x="4505" y="1834"/>
              <a:ext cx="2129" cy="3547"/>
            </a:xfrm>
            <a:prstGeom prst="rect">
              <a:avLst/>
            </a:prstGeom>
          </p:spPr>
        </p:pic>
        <p:pic>
          <p:nvPicPr>
            <p:cNvPr id="18" name="图片 17" descr="10"/>
            <p:cNvPicPr>
              <a:picLocks noChangeAspect="1"/>
            </p:cNvPicPr>
            <p:nvPr/>
          </p:nvPicPr>
          <p:blipFill>
            <a:blip r:embed="rId2"/>
            <a:stretch>
              <a:fillRect/>
            </a:stretch>
          </p:blipFill>
          <p:spPr>
            <a:xfrm>
              <a:off x="2204" y="1838"/>
              <a:ext cx="1996" cy="3543"/>
            </a:xfrm>
            <a:prstGeom prst="rect">
              <a:avLst/>
            </a:prstGeom>
          </p:spPr>
        </p:pic>
      </p:grpSp>
      <p:grpSp>
        <p:nvGrpSpPr>
          <p:cNvPr id="24" name="组合 23"/>
          <p:cNvGrpSpPr/>
          <p:nvPr/>
        </p:nvGrpSpPr>
        <p:grpSpPr>
          <a:xfrm>
            <a:off x="770255" y="3757295"/>
            <a:ext cx="661035" cy="579120"/>
            <a:chOff x="5226" y="1834"/>
            <a:chExt cx="3838" cy="3542"/>
          </a:xfrm>
        </p:grpSpPr>
        <p:pic>
          <p:nvPicPr>
            <p:cNvPr id="22" name="图片 21" descr="3"/>
            <p:cNvPicPr>
              <a:picLocks noChangeAspect="1"/>
            </p:cNvPicPr>
            <p:nvPr/>
          </p:nvPicPr>
          <p:blipFill>
            <a:blip r:embed="rId4"/>
            <a:stretch>
              <a:fillRect/>
            </a:stretch>
          </p:blipFill>
          <p:spPr>
            <a:xfrm>
              <a:off x="7480" y="1834"/>
              <a:ext cx="1584" cy="3471"/>
            </a:xfrm>
            <a:prstGeom prst="rect">
              <a:avLst/>
            </a:prstGeom>
          </p:spPr>
        </p:pic>
        <p:pic>
          <p:nvPicPr>
            <p:cNvPr id="23" name="图片 22" descr="10"/>
            <p:cNvPicPr>
              <a:picLocks noChangeAspect="1"/>
            </p:cNvPicPr>
            <p:nvPr/>
          </p:nvPicPr>
          <p:blipFill>
            <a:blip r:embed="rId2"/>
            <a:stretch>
              <a:fillRect/>
            </a:stretch>
          </p:blipFill>
          <p:spPr>
            <a:xfrm>
              <a:off x="5226" y="1834"/>
              <a:ext cx="1996" cy="3543"/>
            </a:xfrm>
            <a:prstGeom prst="rect">
              <a:avLst/>
            </a:prstGeom>
          </p:spPr>
        </p:pic>
      </p:grpSp>
      <p:grpSp>
        <p:nvGrpSpPr>
          <p:cNvPr id="28" name="组合 27"/>
          <p:cNvGrpSpPr/>
          <p:nvPr/>
        </p:nvGrpSpPr>
        <p:grpSpPr>
          <a:xfrm>
            <a:off x="655955" y="4975860"/>
            <a:ext cx="774700" cy="561340"/>
            <a:chOff x="2712" y="1834"/>
            <a:chExt cx="4175" cy="3558"/>
          </a:xfrm>
        </p:grpSpPr>
        <p:pic>
          <p:nvPicPr>
            <p:cNvPr id="25" name="图片 24" descr="4"/>
            <p:cNvPicPr>
              <a:picLocks noChangeAspect="1"/>
            </p:cNvPicPr>
            <p:nvPr/>
          </p:nvPicPr>
          <p:blipFill>
            <a:blip r:embed="rId5"/>
            <a:stretch>
              <a:fillRect/>
            </a:stretch>
          </p:blipFill>
          <p:spPr>
            <a:xfrm>
              <a:off x="4855" y="1834"/>
              <a:ext cx="2033" cy="3558"/>
            </a:xfrm>
            <a:prstGeom prst="rect">
              <a:avLst/>
            </a:prstGeom>
          </p:spPr>
        </p:pic>
        <p:pic>
          <p:nvPicPr>
            <p:cNvPr id="27" name="图片 26" descr="10"/>
            <p:cNvPicPr>
              <a:picLocks noChangeAspect="1"/>
            </p:cNvPicPr>
            <p:nvPr/>
          </p:nvPicPr>
          <p:blipFill>
            <a:blip r:embed="rId2"/>
            <a:stretch>
              <a:fillRect/>
            </a:stretch>
          </p:blipFill>
          <p:spPr>
            <a:xfrm>
              <a:off x="2712" y="1834"/>
              <a:ext cx="1996" cy="3543"/>
            </a:xfrm>
            <a:prstGeom prst="rect">
              <a:avLst/>
            </a:prstGeom>
          </p:spPr>
        </p:pic>
      </p:grpSp>
      <p:sp>
        <p:nvSpPr>
          <p:cNvPr id="2" name="Text Box 1"/>
          <p:cNvSpPr txBox="1"/>
          <p:nvPr/>
        </p:nvSpPr>
        <p:spPr>
          <a:xfrm>
            <a:off x="1625600" y="3691255"/>
            <a:ext cx="4064000" cy="368300"/>
          </a:xfrm>
          <a:prstGeom prst="rect">
            <a:avLst/>
          </a:prstGeom>
          <a:noFill/>
        </p:spPr>
        <p:txBody>
          <a:bodyPr wrap="square" rtlCol="0">
            <a:spAutoFit/>
          </a:bodyPr>
          <a:lstStyle/>
          <a:p>
            <a:pPr indent="0">
              <a:lnSpc>
                <a:spcPct val="100000"/>
              </a:lnSpc>
              <a:buFont typeface="Wingdings" panose="05000000000000000000" pitchFamily="2" charset="2"/>
              <a:buNone/>
            </a:pPr>
            <a:r>
              <a:rPr lang="en-US" b="1" dirty="0">
                <a:solidFill>
                  <a:srgbClr val="003366"/>
                </a:solidFill>
                <a:latin typeface="Verdana" panose="020B0604030504040204"/>
                <a:ea typeface="DejaVu Sans"/>
                <a:sym typeface="+mn-ea"/>
              </a:rPr>
              <a:t>Model Building</a:t>
            </a:r>
            <a:r>
              <a:rPr lang="en-US" dirty="0" smtClean="0">
                <a:solidFill>
                  <a:srgbClr val="003366"/>
                </a:solidFill>
                <a:latin typeface="Verdana" panose="020B0604030504040204"/>
                <a:ea typeface="DejaVu Sans"/>
                <a:sym typeface="+mn-ea"/>
              </a:rPr>
              <a:t> </a:t>
            </a:r>
            <a:endParaRPr lang="en-US" dirty="0"/>
          </a:p>
        </p:txBody>
      </p:sp>
      <p:sp>
        <p:nvSpPr>
          <p:cNvPr id="19" name="Text Box 18"/>
          <p:cNvSpPr txBox="1"/>
          <p:nvPr/>
        </p:nvSpPr>
        <p:spPr>
          <a:xfrm>
            <a:off x="1625600" y="2611755"/>
            <a:ext cx="4064000" cy="657860"/>
          </a:xfrm>
          <a:prstGeom prst="rect">
            <a:avLst/>
          </a:prstGeom>
          <a:noFill/>
        </p:spPr>
        <p:txBody>
          <a:bodyPr wrap="square" rtlCol="0">
            <a:noAutofit/>
          </a:bodyPr>
          <a:lstStyle/>
          <a:p>
            <a:r>
              <a:rPr lang="en-US" b="1">
                <a:solidFill>
                  <a:srgbClr val="003366"/>
                </a:solidFill>
                <a:latin typeface="Verdana" panose="020B0604030504040204"/>
                <a:ea typeface="DejaVu Sans"/>
                <a:sym typeface="+mn-ea"/>
              </a:rPr>
              <a:t>Importing Dataset &amp; EDA</a:t>
            </a:r>
            <a:endParaRPr lang="en-US" b="1">
              <a:solidFill>
                <a:srgbClr val="003366"/>
              </a:solidFill>
              <a:latin typeface="Verdana" panose="020B0604030504040204"/>
              <a:ea typeface="DejaVu Sans"/>
              <a:sym typeface="+mn-ea"/>
            </a:endParaRPr>
          </a:p>
          <a:p>
            <a:pPr marL="285750" indent="-285750">
              <a:buFont typeface="Arial" panose="020B0604020202020204" pitchFamily="34" charset="0"/>
              <a:buChar char="•"/>
            </a:pPr>
            <a:r>
              <a:rPr lang="en-US"/>
              <a:t>Visualisation </a:t>
            </a:r>
            <a:endParaRPr lang="en-US"/>
          </a:p>
        </p:txBody>
      </p:sp>
      <p:grpSp>
        <p:nvGrpSpPr>
          <p:cNvPr id="31" name="组合 17"/>
          <p:cNvGrpSpPr/>
          <p:nvPr/>
        </p:nvGrpSpPr>
        <p:grpSpPr>
          <a:xfrm>
            <a:off x="6815455" y="1390650"/>
            <a:ext cx="661670" cy="612140"/>
            <a:chOff x="12852" y="4351"/>
            <a:chExt cx="943" cy="766"/>
          </a:xfrm>
        </p:grpSpPr>
        <p:pic>
          <p:nvPicPr>
            <p:cNvPr id="32" name="图片 7" descr="5"/>
            <p:cNvPicPr>
              <a:picLocks noChangeAspect="1"/>
            </p:cNvPicPr>
            <p:nvPr/>
          </p:nvPicPr>
          <p:blipFill>
            <a:blip r:embed="rId6"/>
            <a:stretch>
              <a:fillRect/>
            </a:stretch>
          </p:blipFill>
          <p:spPr>
            <a:xfrm>
              <a:off x="13379" y="4351"/>
              <a:ext cx="417" cy="767"/>
            </a:xfrm>
            <a:prstGeom prst="rect">
              <a:avLst/>
            </a:prstGeom>
          </p:spPr>
        </p:pic>
        <p:pic>
          <p:nvPicPr>
            <p:cNvPr id="33" name="图片 10" descr="10"/>
            <p:cNvPicPr>
              <a:picLocks noChangeAspect="1"/>
            </p:cNvPicPr>
            <p:nvPr/>
          </p:nvPicPr>
          <p:blipFill>
            <a:blip r:embed="rId2"/>
            <a:stretch>
              <a:fillRect/>
            </a:stretch>
          </p:blipFill>
          <p:spPr>
            <a:xfrm>
              <a:off x="12852" y="4365"/>
              <a:ext cx="424" cy="753"/>
            </a:xfrm>
            <a:prstGeom prst="rect">
              <a:avLst/>
            </a:prstGeom>
          </p:spPr>
        </p:pic>
      </p:grpSp>
      <p:sp>
        <p:nvSpPr>
          <p:cNvPr id="35" name="Text Box 34"/>
          <p:cNvSpPr txBox="1"/>
          <p:nvPr/>
        </p:nvSpPr>
        <p:spPr>
          <a:xfrm>
            <a:off x="7549515" y="1489710"/>
            <a:ext cx="4064000" cy="36830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Conclusion</a:t>
            </a:r>
            <a:endParaRPr lang="en-US"/>
          </a:p>
        </p:txBody>
      </p:sp>
      <p:sp>
        <p:nvSpPr>
          <p:cNvPr id="6" name="Text Box 5"/>
          <p:cNvSpPr txBox="1"/>
          <p:nvPr/>
        </p:nvSpPr>
        <p:spPr>
          <a:xfrm>
            <a:off x="1696720" y="5013325"/>
            <a:ext cx="4064000" cy="922020"/>
          </a:xfrm>
          <a:prstGeom prst="rect">
            <a:avLst/>
          </a:prstGeom>
          <a:noFill/>
        </p:spPr>
        <p:txBody>
          <a:bodyPr wrap="square" rtlCol="0">
            <a:spAutoFit/>
          </a:bodyPr>
          <a:p>
            <a:r>
              <a:rPr lang="en-US" b="1">
                <a:solidFill>
                  <a:srgbClr val="003366"/>
                </a:solidFill>
                <a:latin typeface="Verdana" panose="020B0604030504040204"/>
                <a:ea typeface="DejaVu Sans"/>
                <a:sym typeface="+mn-ea"/>
              </a:rPr>
              <a:t>Model  Deployment</a:t>
            </a:r>
            <a:endParaRPr lang="en-US" b="1">
              <a:solidFill>
                <a:srgbClr val="003366"/>
              </a:solidFill>
              <a:latin typeface="Verdana" panose="020B0604030504040204"/>
              <a:ea typeface="DejaVu Sans"/>
              <a:sym typeface="+mn-ea"/>
            </a:endParaRPr>
          </a:p>
          <a:p>
            <a:pPr marL="285750" indent="-285750">
              <a:buFont typeface="Arial" panose="020B0604020202020204" pitchFamily="34" charset="0"/>
              <a:buChar char="•"/>
            </a:pPr>
            <a:r>
              <a:rPr lang="en-US">
                <a:sym typeface="+mn-ea"/>
              </a:rPr>
              <a:t>Streamlit</a:t>
            </a:r>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99" name="Rounded Rectangle 912"/>
          <p:cNvSpPr/>
          <p:nvPr/>
        </p:nvSpPr>
        <p:spPr bwMode="auto">
          <a:xfrm>
            <a:off x="304800" y="31750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XGradent Boosting</a:t>
            </a:r>
            <a:endParaRPr kumimoji="0" 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7" name="Picture 6" descr="Screenshot 2024-03-08 120743"/>
          <p:cNvPicPr>
            <a:picLocks noChangeAspect="1"/>
          </p:cNvPicPr>
          <p:nvPr/>
        </p:nvPicPr>
        <p:blipFill>
          <a:blip r:embed="rId1"/>
          <a:stretch>
            <a:fillRect/>
          </a:stretch>
        </p:blipFill>
        <p:spPr>
          <a:xfrm>
            <a:off x="2770505" y="2246630"/>
            <a:ext cx="6485255" cy="41560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439160" y="3848735"/>
            <a:ext cx="6628765" cy="107632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Model Evaluation &amp; Testing</a:t>
            </a:r>
            <a:endParaRPr lang="en-US" sz="3200" b="1">
              <a:solidFill>
                <a:srgbClr val="003366"/>
              </a:solidFill>
              <a:latin typeface="Verdana" panose="020B0604030504040204"/>
              <a:ea typeface="DejaVu Sans"/>
              <a:sym typeface="+mn-ea"/>
            </a:endParaRPr>
          </a:p>
          <a:p>
            <a:pPr lvl="0"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7" name="图片 6" descr="4"/>
          <p:cNvPicPr>
            <a:picLocks noChangeAspect="1"/>
          </p:cNvPicPr>
          <p:nvPr/>
        </p:nvPicPr>
        <p:blipFill>
          <a:blip r:embed="rId2"/>
          <a:stretch>
            <a:fillRect/>
          </a:stretch>
        </p:blipFill>
        <p:spPr>
          <a:xfrm>
            <a:off x="6217285" y="1709420"/>
            <a:ext cx="1071880" cy="187579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838450" y="744129"/>
            <a:ext cx="7359650" cy="645160"/>
          </a:xfrm>
          <a:prstGeom prst="rect">
            <a:avLst/>
          </a:prstGeom>
          <a:noFill/>
        </p:spPr>
        <p:txBody>
          <a:bodyPr wrap="square" rtlCol="0">
            <a:spAutoFit/>
          </a:bodyPr>
          <a:lstStyle/>
          <a:p>
            <a:r>
              <a:rPr lang="en-US" altLang="zh-CN" sz="3600" b="1" dirty="0">
                <a:solidFill>
                  <a:srgbClr val="624C9C"/>
                </a:solidFill>
                <a:ea typeface="Calibri" panose="020F0502020204030204" charset="0"/>
                <a:sym typeface="+mn-ea"/>
              </a:rPr>
              <a:t>XGradent Boosting</a:t>
            </a:r>
            <a:endParaRPr lang="en-US" altLang="zh-CN" sz="3600" b="1" dirty="0">
              <a:solidFill>
                <a:srgbClr val="624C9C"/>
              </a:solidFill>
              <a:latin typeface="Calibri" panose="020F0502020204030204" charset="0"/>
              <a:ea typeface="Calibri" panose="020F0502020204030204" charset="0"/>
              <a:sym typeface="+mn-ea"/>
            </a:endParaRPr>
          </a:p>
        </p:txBody>
      </p:sp>
      <p:sp>
        <p:nvSpPr>
          <p:cNvPr id="2" name="Text Box 1"/>
          <p:cNvSpPr txBox="1"/>
          <p:nvPr/>
        </p:nvSpPr>
        <p:spPr>
          <a:xfrm>
            <a:off x="1423670" y="1933575"/>
            <a:ext cx="8301355" cy="1073785"/>
          </a:xfrm>
          <a:prstGeom prst="rect">
            <a:avLst/>
          </a:prstGeom>
          <a:noFill/>
        </p:spPr>
        <p:txBody>
          <a:bodyPr wrap="square" rtlCol="0">
            <a:noAutofit/>
          </a:bodyPr>
          <a:p>
            <a:r>
              <a:rPr lang="en-US"/>
              <a:t>The XGBoosting show highest Accuracy so we select it foe model deployment</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17"/>
          <p:cNvGrpSpPr/>
          <p:nvPr/>
        </p:nvGrpSpPr>
        <p:grpSpPr>
          <a:xfrm>
            <a:off x="5362575" y="1433195"/>
            <a:ext cx="1597660" cy="1217295"/>
            <a:chOff x="12852" y="4351"/>
            <a:chExt cx="943" cy="766"/>
          </a:xfrm>
        </p:grpSpPr>
        <p:pic>
          <p:nvPicPr>
            <p:cNvPr id="32" name="图片 7" descr="5"/>
            <p:cNvPicPr>
              <a:picLocks noChangeAspect="1"/>
            </p:cNvPicPr>
            <p:nvPr/>
          </p:nvPicPr>
          <p:blipFill>
            <a:blip r:embed="rId1"/>
            <a:stretch>
              <a:fillRect/>
            </a:stretch>
          </p:blipFill>
          <p:spPr>
            <a:xfrm>
              <a:off x="13379" y="4351"/>
              <a:ext cx="417" cy="767"/>
            </a:xfrm>
            <a:prstGeom prst="rect">
              <a:avLst/>
            </a:prstGeom>
          </p:spPr>
        </p:pic>
        <p:pic>
          <p:nvPicPr>
            <p:cNvPr id="33" name="图片 10" descr="10"/>
            <p:cNvPicPr>
              <a:picLocks noChangeAspect="1"/>
            </p:cNvPicPr>
            <p:nvPr/>
          </p:nvPicPr>
          <p:blipFill>
            <a:blip r:embed="rId2"/>
            <a:stretch>
              <a:fillRect/>
            </a:stretch>
          </p:blipFill>
          <p:spPr>
            <a:xfrm>
              <a:off x="12852" y="4365"/>
              <a:ext cx="424" cy="753"/>
            </a:xfrm>
            <a:prstGeom prst="rect">
              <a:avLst/>
            </a:prstGeom>
          </p:spPr>
        </p:pic>
      </p:grpSp>
      <p:sp>
        <p:nvSpPr>
          <p:cNvPr id="35" name="Text Box 34"/>
          <p:cNvSpPr txBox="1"/>
          <p:nvPr/>
        </p:nvSpPr>
        <p:spPr>
          <a:xfrm>
            <a:off x="3316605" y="3568700"/>
            <a:ext cx="6584950" cy="1094105"/>
          </a:xfrm>
          <a:prstGeom prst="rect">
            <a:avLst/>
          </a:prstGeom>
          <a:noFill/>
        </p:spPr>
        <p:txBody>
          <a:bodyPr wrap="square" rtlCol="0">
            <a:noAutofit/>
          </a:bodyPr>
          <a:p>
            <a:r>
              <a:rPr lang="en-US" sz="4000" b="1">
                <a:solidFill>
                  <a:srgbClr val="003366"/>
                </a:solidFill>
                <a:latin typeface="Verdana" panose="020B0604030504040204"/>
                <a:ea typeface="DejaVu Sans"/>
                <a:sym typeface="+mn-ea"/>
              </a:rPr>
              <a:t>Model  Deployment</a:t>
            </a:r>
            <a:endParaRPr lang="en-US" sz="4000" b="1">
              <a:solidFill>
                <a:srgbClr val="003366"/>
              </a:solidFill>
              <a:latin typeface="Verdana" panose="020B0604030504040204"/>
              <a:ea typeface="DejaVu San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49250" y="1936115"/>
            <a:ext cx="8457565" cy="4351655"/>
          </a:xfrm>
        </p:spPr>
        <p:txBody>
          <a:bodyPr>
            <a:normAutofit lnSpcReduction="10000"/>
          </a:bodyPr>
          <a:p>
            <a:pPr marL="514350" indent="-514350">
              <a:buAutoNum type="arabicPeriod"/>
            </a:pPr>
            <a:r>
              <a:rPr lang="en-US">
                <a:sym typeface="+mn-ea"/>
              </a:rPr>
              <a:t>Spyder:</a:t>
            </a:r>
            <a:r>
              <a:rPr lang="en-US"/>
              <a:t>Spyder is a free and open-source scientific environment for Python, combining advanced analysis, debugging, editing, and profiling with data exploration.</a:t>
            </a:r>
            <a:endParaRPr lang="en-US"/>
          </a:p>
          <a:p>
            <a:pPr marL="514350" indent="-514350">
              <a:buAutoNum type="arabicPeriod"/>
            </a:pPr>
            <a:endParaRPr lang="en-US"/>
          </a:p>
          <a:p>
            <a:pPr marL="514350" indent="-514350">
              <a:buAutoNum type="arabicPeriod"/>
            </a:pPr>
            <a:endParaRPr lang="en-US"/>
          </a:p>
          <a:p>
            <a:pPr marL="514350" indent="-514350">
              <a:buAutoNum type="arabicPeriod"/>
            </a:pPr>
            <a:r>
              <a:rPr lang="en-US"/>
              <a:t>Streamlit: It is an open-source Python library that makes it easy to create and share custom web apps for machine learning and data science. By using Streamlit you can quickly build and deploy powerful data applications.</a:t>
            </a:r>
            <a:endParaRPr lang="en-US"/>
          </a:p>
        </p:txBody>
      </p:sp>
      <p:sp>
        <p:nvSpPr>
          <p:cNvPr id="99" name="Rounded Rectangle 912"/>
          <p:cNvSpPr/>
          <p:nvPr/>
        </p:nvSpPr>
        <p:spPr bwMode="auto">
          <a:xfrm>
            <a:off x="349250" y="38671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Application Used For Deployment</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
        <p:nvSpPr>
          <p:cNvPr id="4" name="Text Box 3"/>
          <p:cNvSpPr txBox="1"/>
          <p:nvPr/>
        </p:nvSpPr>
        <p:spPr>
          <a:xfrm>
            <a:off x="8876030" y="2076450"/>
            <a:ext cx="4064000" cy="368300"/>
          </a:xfrm>
          <a:prstGeom prst="rect">
            <a:avLst/>
          </a:prstGeom>
          <a:noFill/>
        </p:spPr>
        <p:txBody>
          <a:bodyPr wrap="square" rtlCol="0">
            <a:spAutoFit/>
          </a:bodyPr>
          <a:p>
            <a:endParaRPr lang="en-US"/>
          </a:p>
        </p:txBody>
      </p:sp>
      <p:pic>
        <p:nvPicPr>
          <p:cNvPr id="7" name="Picture 6" descr="Spyder"/>
          <p:cNvPicPr>
            <a:picLocks noChangeAspect="1"/>
          </p:cNvPicPr>
          <p:nvPr/>
        </p:nvPicPr>
        <p:blipFill>
          <a:blip r:embed="rId1"/>
          <a:stretch>
            <a:fillRect/>
          </a:stretch>
        </p:blipFill>
        <p:spPr>
          <a:xfrm>
            <a:off x="7944485" y="1425575"/>
            <a:ext cx="4247515" cy="2124075"/>
          </a:xfrm>
          <a:prstGeom prst="rect">
            <a:avLst/>
          </a:prstGeom>
        </p:spPr>
      </p:pic>
      <p:pic>
        <p:nvPicPr>
          <p:cNvPr id="8" name="Picture 7" descr="streamlit"/>
          <p:cNvPicPr>
            <a:picLocks noChangeAspect="1"/>
          </p:cNvPicPr>
          <p:nvPr/>
        </p:nvPicPr>
        <p:blipFill>
          <a:blip r:embed="rId2"/>
          <a:stretch>
            <a:fillRect/>
          </a:stretch>
        </p:blipFill>
        <p:spPr>
          <a:xfrm>
            <a:off x="8141335" y="3575050"/>
            <a:ext cx="4069080" cy="23818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Spyder Code</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
        <p:nvSpPr>
          <p:cNvPr id="2" name="Content Placeholder 1"/>
          <p:cNvSpPr/>
          <p:nvPr>
            <p:ph idx="1"/>
          </p:nvPr>
        </p:nvSpPr>
        <p:spPr/>
        <p:txBody>
          <a:bodyPr/>
          <a:p>
            <a:endParaRPr lang="en-US"/>
          </a:p>
        </p:txBody>
      </p:sp>
      <p:pic>
        <p:nvPicPr>
          <p:cNvPr id="3" name="Picture 2" descr="Screenshot 2024-03-08 111907"/>
          <p:cNvPicPr>
            <a:picLocks noChangeAspect="1"/>
          </p:cNvPicPr>
          <p:nvPr/>
        </p:nvPicPr>
        <p:blipFill>
          <a:blip r:embed="rId1"/>
          <a:stretch>
            <a:fillRect/>
          </a:stretch>
        </p:blipFill>
        <p:spPr>
          <a:xfrm>
            <a:off x="838200" y="1427480"/>
            <a:ext cx="10003790" cy="4749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Streamlit WebPortal</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pic>
        <p:nvPicPr>
          <p:cNvPr id="5" name="Content Placeholder 4"/>
          <p:cNvPicPr>
            <a:picLocks noChangeAspect="1"/>
          </p:cNvPicPr>
          <p:nvPr>
            <p:ph idx="1"/>
          </p:nvPr>
        </p:nvPicPr>
        <p:blipFill>
          <a:blip r:embed="rId1"/>
          <a:stretch>
            <a:fillRect/>
          </a:stretch>
        </p:blipFill>
        <p:spPr>
          <a:xfrm>
            <a:off x="349250" y="1253490"/>
            <a:ext cx="5746750" cy="5117465"/>
          </a:xfrm>
          <a:prstGeom prst="rect">
            <a:avLst/>
          </a:prstGeom>
        </p:spPr>
      </p:pic>
      <p:pic>
        <p:nvPicPr>
          <p:cNvPr id="6" name="Picture 5" descr="Screenshot 2024-03-08 112004"/>
          <p:cNvPicPr>
            <a:picLocks noChangeAspect="1"/>
          </p:cNvPicPr>
          <p:nvPr/>
        </p:nvPicPr>
        <p:blipFill>
          <a:blip r:embed="rId2"/>
          <a:srcRect l="20740" t="18593" r="17599" b="7222"/>
          <a:stretch>
            <a:fillRect/>
          </a:stretch>
        </p:blipFill>
        <p:spPr>
          <a:xfrm>
            <a:off x="6186170" y="1463675"/>
            <a:ext cx="5621655" cy="5087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1"/>
          <p:cNvPicPr>
            <a:picLocks noChangeAspect="1"/>
          </p:cNvPicPr>
          <p:nvPr/>
        </p:nvPicPr>
        <p:blipFill>
          <a:blip r:embed="rId1"/>
          <a:stretch>
            <a:fillRect/>
          </a:stretch>
        </p:blipFill>
        <p:spPr>
          <a:xfrm>
            <a:off x="2557145" y="2240915"/>
            <a:ext cx="7052310" cy="1301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50460" y="1709420"/>
            <a:ext cx="2025650" cy="1871980"/>
            <a:chOff x="7744" y="2504"/>
            <a:chExt cx="3190" cy="2948"/>
          </a:xfrm>
        </p:grpSpPr>
        <p:pic>
          <p:nvPicPr>
            <p:cNvPr id="14" name="图片 13" descr="1"/>
            <p:cNvPicPr>
              <a:picLocks noChangeAspect="1"/>
            </p:cNvPicPr>
            <p:nvPr/>
          </p:nvPicPr>
          <p:blipFill>
            <a:blip r:embed="rId1"/>
            <a:stretch>
              <a:fillRect/>
            </a:stretch>
          </p:blipFill>
          <p:spPr>
            <a:xfrm>
              <a:off x="9722" y="2504"/>
              <a:ext cx="1213" cy="2938"/>
            </a:xfrm>
            <a:prstGeom prst="rect">
              <a:avLst/>
            </a:prstGeom>
            <a:effectLst>
              <a:outerShdw blurRad="50800" dist="38100" dir="2700000" algn="tl" rotWithShape="0">
                <a:prstClr val="black">
                  <a:alpha val="40000"/>
                </a:prstClr>
              </a:outerShdw>
            </a:effectLst>
          </p:spPr>
        </p:pic>
        <p:pic>
          <p:nvPicPr>
            <p:cNvPr id="17" name="图片 16" descr="10"/>
            <p:cNvPicPr>
              <a:picLocks noChangeAspect="1"/>
            </p:cNvPicPr>
            <p:nvPr/>
          </p:nvPicPr>
          <p:blipFill>
            <a:blip r:embed="rId2"/>
            <a:stretch>
              <a:fillRect/>
            </a:stretch>
          </p:blipFill>
          <p:spPr>
            <a:xfrm>
              <a:off x="7744" y="2504"/>
              <a:ext cx="1661" cy="2948"/>
            </a:xfrm>
            <a:prstGeom prst="rect">
              <a:avLst/>
            </a:prstGeom>
            <a:effectLst>
              <a:outerShdw blurRad="50800" dist="38100" dir="2700000" algn="tl" rotWithShape="0">
                <a:prstClr val="black">
                  <a:alpha val="40000"/>
                </a:prstClr>
              </a:outerShdw>
            </a:effectLst>
          </p:spPr>
        </p:pic>
      </p:grpSp>
      <p:sp>
        <p:nvSpPr>
          <p:cNvPr id="4" name="文本框 3"/>
          <p:cNvSpPr txBox="1"/>
          <p:nvPr/>
        </p:nvSpPr>
        <p:spPr>
          <a:xfrm>
            <a:off x="1577340" y="3848735"/>
            <a:ext cx="9037320" cy="1568450"/>
          </a:xfrm>
          <a:prstGeom prst="rect">
            <a:avLst/>
          </a:prstGeom>
          <a:noFill/>
        </p:spPr>
        <p:txBody>
          <a:bodyPr wrap="square" rtlCol="0">
            <a:spAutoFit/>
          </a:bodyPr>
          <a:lstStyle/>
          <a:p>
            <a:pPr indent="0">
              <a:lnSpc>
                <a:spcPct val="100000"/>
              </a:lnSpc>
              <a:buFont typeface="Arial" panose="020B0604020202020204" pitchFamily="34" charset="0"/>
              <a:buNone/>
            </a:pPr>
            <a:r>
              <a:rPr lang="en-US" sz="3200" b="1">
                <a:solidFill>
                  <a:srgbClr val="003366"/>
                </a:solidFill>
                <a:latin typeface="Verdana" panose="020B0604030504040204"/>
                <a:ea typeface="DejaVu Sans"/>
                <a:sym typeface="+mn-ea"/>
              </a:rPr>
              <a:t>What is Bankruptcy Prediction systems for?</a:t>
            </a:r>
            <a:endParaRPr lang="en-US" sz="3200" b="1">
              <a:solidFill>
                <a:srgbClr val="003366"/>
              </a:solidFill>
              <a:latin typeface="Verdana" panose="020B0604030504040204"/>
              <a:ea typeface="DejaVu Sans"/>
              <a:sym typeface="+mn-ea"/>
            </a:endParaRPr>
          </a:p>
          <a:p>
            <a:pPr indent="0">
              <a:lnSpc>
                <a:spcPct val="100000"/>
              </a:lnSpc>
              <a:buFont typeface="Arial" panose="020B0604020202020204" pitchFamily="34" charset="0"/>
              <a:buNone/>
            </a:pP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839595"/>
            <a:ext cx="12442190" cy="2310765"/>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 name="图片 4" descr="67a8ba7c22f732fa65918b720007e969"/>
          <p:cNvPicPr>
            <a:picLocks noChangeAspect="1"/>
          </p:cNvPicPr>
          <p:nvPr/>
        </p:nvPicPr>
        <p:blipFill>
          <a:blip r:embed="rId1"/>
          <a:stretch>
            <a:fillRect/>
          </a:stretch>
        </p:blipFill>
        <p:spPr>
          <a:xfrm>
            <a:off x="-1905" y="1308100"/>
            <a:ext cx="2449830" cy="2842260"/>
          </a:xfrm>
          <a:prstGeom prst="rect">
            <a:avLst/>
          </a:prstGeom>
        </p:spPr>
      </p:pic>
      <p:sp>
        <p:nvSpPr>
          <p:cNvPr id="41" name="文本框 40"/>
          <p:cNvSpPr txBox="1"/>
          <p:nvPr/>
        </p:nvSpPr>
        <p:spPr>
          <a:xfrm>
            <a:off x="2583815" y="1966595"/>
            <a:ext cx="8883650" cy="24599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altLang="zh-CN" sz="1600" kern="0" noProof="0" dirty="0">
                <a:ln>
                  <a:noFill/>
                </a:ln>
                <a:solidFill>
                  <a:schemeClr val="bg1"/>
                </a:solidFill>
                <a:uLnTx/>
                <a:uFillTx/>
                <a:latin typeface="Calibri" panose="020F0502020204030204"/>
                <a:ea typeface="DejaVu Sans"/>
                <a:sym typeface="+mn-ea"/>
              </a:rPr>
              <a:t>Bankruptcy prediction is the art of predicting bankruptcy and various measures of financial distress of public firms. It is a vast area of finance and accounting research. The importance of the area is due in part to the relevance for creditors and investors in evaluating the likelihood that a firm may go bankrupt.</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7" name="文本框 6"/>
          <p:cNvSpPr txBox="1"/>
          <p:nvPr/>
        </p:nvSpPr>
        <p:spPr>
          <a:xfrm>
            <a:off x="6901180" y="1966595"/>
            <a:ext cx="4566285" cy="18859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endParaRPr lang="en-US" altLang="zh-CN" sz="1600" kern="0" noProof="0" dirty="0">
              <a:ln>
                <a:noFill/>
              </a:ln>
              <a:solidFill>
                <a:schemeClr val="bg1"/>
              </a:solidFill>
              <a:uLnTx/>
              <a:uFillTx/>
              <a:latin typeface="Calibri" panose="020F0502020204030204"/>
              <a:ea typeface="DejaVu Sans"/>
              <a:sym typeface="+mn-ea"/>
            </a:endParaRPr>
          </a:p>
        </p:txBody>
      </p:sp>
      <p:sp>
        <p:nvSpPr>
          <p:cNvPr id="180" name="文本框 179"/>
          <p:cNvSpPr txBox="1"/>
          <p:nvPr/>
        </p:nvSpPr>
        <p:spPr>
          <a:xfrm>
            <a:off x="765175" y="4347845"/>
            <a:ext cx="9879965"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pPr>
            <a:r>
              <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The quantity of research is also a function of the availability of data: for public firms which went bankrupt or did not, numerous accounting ratios that might indicate danger can be calculated, and numerous other potential explanatory variables are also available. Consequently, the area is well-suited for testing of increasingly sophisticated, data-intensive forecasting approaches.</a:t>
            </a:r>
            <a:endPar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endParaRPr>
          </a:p>
        </p:txBody>
      </p:sp>
      <p:sp>
        <p:nvSpPr>
          <p:cNvPr id="2" name="Text Box 1"/>
          <p:cNvSpPr txBox="1"/>
          <p:nvPr/>
        </p:nvSpPr>
        <p:spPr>
          <a:xfrm>
            <a:off x="2439035" y="658495"/>
            <a:ext cx="8206105" cy="1119505"/>
          </a:xfrm>
          <a:prstGeom prst="rect">
            <a:avLst/>
          </a:prstGeom>
          <a:noFill/>
        </p:spPr>
        <p:txBody>
          <a:bodyPr wrap="square" rtlCol="0">
            <a:noAutofit/>
          </a:bodyPr>
          <a:lstStyle/>
          <a:p>
            <a:pPr indent="0">
              <a:lnSpc>
                <a:spcPct val="100000"/>
              </a:lnSpc>
              <a:buFont typeface="Wingdings" panose="05000000000000000000" pitchFamily="2" charset="2"/>
              <a:buNone/>
            </a:pPr>
            <a:r>
              <a:rPr lang="en-US" sz="3200" b="1">
                <a:solidFill>
                  <a:srgbClr val="003366"/>
                </a:solidFill>
                <a:latin typeface="Verdana" panose="020B0604030504040204"/>
                <a:ea typeface="DejaVu Sans"/>
                <a:sym typeface="+mn-ea"/>
              </a:rPr>
              <a:t>What is Bankruptcy Prediction systems for?</a:t>
            </a:r>
            <a:endParaRPr lang="en-US" sz="3200" b="1">
              <a:solidFill>
                <a:srgbClr val="003366"/>
              </a:solidFill>
              <a:latin typeface="Calibri" panose="020F0502020204030204"/>
              <a:ea typeface="DejaVu San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3101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2231390" y="3870325"/>
            <a:ext cx="7883525" cy="58356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Importing Dataset &amp; EDA</a:t>
            </a: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2" name="图片 1" descr="2"/>
          <p:cNvPicPr>
            <a:picLocks noChangeAspect="1"/>
          </p:cNvPicPr>
          <p:nvPr/>
        </p:nvPicPr>
        <p:blipFill>
          <a:blip r:embed="rId2"/>
          <a:stretch>
            <a:fillRect/>
          </a:stretch>
        </p:blipFill>
        <p:spPr>
          <a:xfrm>
            <a:off x="6181090" y="1731010"/>
            <a:ext cx="112331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xels-photo-889084"/>
          <p:cNvPicPr>
            <a:picLocks noChangeAspect="1"/>
          </p:cNvPicPr>
          <p:nvPr/>
        </p:nvPicPr>
        <p:blipFill>
          <a:blip r:embed="rId1"/>
          <a:srcRect r="15104"/>
          <a:stretch>
            <a:fillRect/>
          </a:stretch>
        </p:blipFill>
        <p:spPr>
          <a:xfrm>
            <a:off x="671830" y="1204595"/>
            <a:ext cx="4491990" cy="4665980"/>
          </a:xfrm>
          <a:prstGeom prst="diamond">
            <a:avLst/>
          </a:prstGeom>
          <a:effectLst>
            <a:outerShdw blurRad="50800" dist="38100" dir="2700000" algn="tl" rotWithShape="0">
              <a:prstClr val="black">
                <a:alpha val="40000"/>
              </a:prstClr>
            </a:outerShdw>
          </a:effectLst>
        </p:spPr>
      </p:pic>
      <p:sp>
        <p:nvSpPr>
          <p:cNvPr id="3" name="菱形 2"/>
          <p:cNvSpPr/>
          <p:nvPr/>
        </p:nvSpPr>
        <p:spPr>
          <a:xfrm>
            <a:off x="244475" y="1572260"/>
            <a:ext cx="3881755" cy="3881755"/>
          </a:xfrm>
          <a:prstGeom prst="diamond">
            <a:avLst/>
          </a:prstGeom>
          <a:noFill/>
          <a:ln>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p:nvPr/>
        </p:nvSpPr>
        <p:spPr>
          <a:xfrm>
            <a:off x="1518920" y="2834640"/>
            <a:ext cx="3454400" cy="1764665"/>
          </a:xfrm>
          <a:prstGeom prst="rect">
            <a:avLst/>
          </a:prstGeom>
          <a:noFill/>
        </p:spPr>
        <p:txBody>
          <a:bodyPr wrap="square" rtlCol="0" anchor="t">
            <a:noAutofit/>
          </a:bodyPr>
          <a:lstStyle/>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All About the </a:t>
            </a:r>
            <a:endPar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endParaRPr>
          </a:p>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Datase</a:t>
            </a:r>
            <a:r>
              <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t</a:t>
            </a:r>
            <a:endPar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4" name="Text Box 3"/>
          <p:cNvSpPr txBox="1"/>
          <p:nvPr/>
        </p:nvSpPr>
        <p:spPr>
          <a:xfrm>
            <a:off x="6096000" y="1393190"/>
            <a:ext cx="5229860" cy="1198880"/>
          </a:xfrm>
          <a:prstGeom prst="rect">
            <a:avLst/>
          </a:prstGeom>
          <a:noFill/>
        </p:spPr>
        <p:txBody>
          <a:bodyPr wrap="square" rtlCol="0">
            <a:spAutoFit/>
          </a:bodyPr>
          <a:p>
            <a:r>
              <a:rPr lang="en-US"/>
              <a:t>The data were collected from the Taiwan Economic Journal for the years 1999 to 2009. Company</a:t>
            </a:r>
            <a:endParaRPr lang="en-US"/>
          </a:p>
          <a:p>
            <a:r>
              <a:rPr lang="en-US"/>
              <a:t>bankruptcy was defined based on the business regulations of the Taiwan Stock Exchange.</a:t>
            </a:r>
            <a:endParaRPr lang="en-US"/>
          </a:p>
        </p:txBody>
      </p:sp>
      <p:sp>
        <p:nvSpPr>
          <p:cNvPr id="10" name="Text Box 9"/>
          <p:cNvSpPr txBox="1"/>
          <p:nvPr/>
        </p:nvSpPr>
        <p:spPr>
          <a:xfrm>
            <a:off x="6096000" y="3566160"/>
            <a:ext cx="4064000" cy="645160"/>
          </a:xfrm>
          <a:prstGeom prst="rect">
            <a:avLst/>
          </a:prstGeom>
          <a:noFill/>
        </p:spPr>
        <p:txBody>
          <a:bodyPr wrap="square" rtlCol="0">
            <a:spAutoFit/>
          </a:bodyPr>
          <a:p>
            <a:r>
              <a:rPr lang="en-US"/>
              <a:t>The dataset is structured data, contain 1 tareget column and 95 Variable columns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shot 2024-03-08 111239"/>
          <p:cNvPicPr>
            <a:picLocks noChangeAspect="1"/>
          </p:cNvPicPr>
          <p:nvPr>
            <p:ph idx="1"/>
          </p:nvPr>
        </p:nvPicPr>
        <p:blipFill>
          <a:blip r:embed="rId1"/>
          <a:stretch>
            <a:fillRect/>
          </a:stretch>
        </p:blipFill>
        <p:spPr>
          <a:xfrm>
            <a:off x="882650" y="1911350"/>
            <a:ext cx="10426700" cy="4356100"/>
          </a:xfrm>
          <a:prstGeom prst="rect">
            <a:avLst/>
          </a:prstGeom>
        </p:spPr>
      </p:pic>
      <p:sp>
        <p:nvSpPr>
          <p:cNvPr id="10" name="Text Box 9"/>
          <p:cNvSpPr txBox="1"/>
          <p:nvPr/>
        </p:nvSpPr>
        <p:spPr>
          <a:xfrm>
            <a:off x="4064000" y="746760"/>
            <a:ext cx="4064000" cy="829945"/>
          </a:xfrm>
          <a:prstGeom prst="rect">
            <a:avLst/>
          </a:prstGeom>
          <a:noFill/>
        </p:spPr>
        <p:txBody>
          <a:bodyPr wrap="square" rtlCol="0">
            <a:spAutoFit/>
          </a:bodyPr>
          <a:p>
            <a:pPr algn="ctr"/>
            <a:r>
              <a:rPr lang="en-US" sz="4800" b="1">
                <a:solidFill>
                  <a:srgbClr val="624C9C"/>
                </a:solidFill>
              </a:rPr>
              <a:t>Dataset</a:t>
            </a:r>
            <a:endParaRPr lang="en-US" sz="4800" b="1">
              <a:solidFill>
                <a:srgbClr val="624C9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Font typeface="Wingdings" panose="05000000000000000000" charset="0"/>
              <a:buChar char="q"/>
            </a:pPr>
            <a:r>
              <a:rPr lang="en-US"/>
              <a:t>The Data dont have any missing values or null values</a:t>
            </a:r>
            <a:endParaRPr lang="en-US"/>
          </a:p>
          <a:p>
            <a:pPr>
              <a:buFont typeface="Wingdings" panose="05000000000000000000" charset="0"/>
              <a:buChar char="q"/>
            </a:pPr>
            <a:r>
              <a:rPr lang="en-US"/>
              <a:t>But the data have huge outlier in it </a:t>
            </a:r>
            <a:endParaRPr lang="en-US"/>
          </a:p>
        </p:txBody>
      </p:sp>
      <p:sp>
        <p:nvSpPr>
          <p:cNvPr id="99" name="Rounded Rectangle 912"/>
          <p:cNvSpPr/>
          <p:nvPr/>
        </p:nvSpPr>
        <p:spPr bwMode="auto">
          <a:xfrm>
            <a:off x="431585" y="364812"/>
            <a:ext cx="11552067" cy="1237429"/>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4000" b="1" i="0" u="none" strike="noStrike" kern="0" cap="none" spc="0" normalizeH="0" baseline="0" noProof="0">
                <a:ln>
                  <a:noFill/>
                </a:ln>
                <a:solidFill>
                  <a:schemeClr val="bg1"/>
                </a:solidFill>
                <a:effectLst/>
                <a:uLnTx/>
                <a:uFillTx/>
                <a:latin typeface="Calibri" panose="020F0502020204030204"/>
                <a:ea typeface="DejaVu Sans"/>
              </a:rPr>
              <a:t>Preparing Data (Data Clean-up)</a:t>
            </a:r>
            <a:endParaRPr kumimoji="0" lang="en-US" sz="4000" b="1" i="0" u="none" strike="noStrike" kern="0" cap="none" spc="0" normalizeH="0" baseline="0" noProof="0">
              <a:ln>
                <a:noFill/>
              </a:ln>
              <a:solidFill>
                <a:schemeClr val="bg1"/>
              </a:solidFill>
              <a:effectLst/>
              <a:uLnTx/>
              <a:uFillTx/>
              <a:latin typeface="Calibri" panose="020F0502020204030204"/>
              <a:ea typeface="DejaVu Sans"/>
            </a:endParaRPr>
          </a:p>
        </p:txBody>
      </p:sp>
      <p:pic>
        <p:nvPicPr>
          <p:cNvPr id="4" name="Picture 3" descr="Screenshot 2024-03-08 111322"/>
          <p:cNvPicPr>
            <a:picLocks noChangeAspect="1"/>
          </p:cNvPicPr>
          <p:nvPr/>
        </p:nvPicPr>
        <p:blipFill>
          <a:blip r:embed="rId1"/>
          <a:stretch>
            <a:fillRect/>
          </a:stretch>
        </p:blipFill>
        <p:spPr>
          <a:xfrm>
            <a:off x="1145540" y="2740025"/>
            <a:ext cx="9413240" cy="34474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16330" y="895350"/>
            <a:ext cx="5600700" cy="1076325"/>
          </a:xfrm>
          <a:prstGeom prst="rect">
            <a:avLst/>
          </a:prstGeom>
          <a:noFill/>
        </p:spPr>
        <p:txBody>
          <a:bodyPr wrap="square" rtlCol="0">
            <a:spAutoFit/>
          </a:bodyPr>
          <a:p>
            <a:r>
              <a:rPr lang="en-US" sz="3200" b="1">
                <a:solidFill>
                  <a:srgbClr val="624C9C"/>
                </a:solidFill>
              </a:rPr>
              <a:t>Also their is  imbalance data in the target Column</a:t>
            </a:r>
            <a:endParaRPr lang="en-US" sz="3200" b="1">
              <a:solidFill>
                <a:srgbClr val="624C9C"/>
              </a:solidFill>
            </a:endParaRPr>
          </a:p>
        </p:txBody>
      </p:sp>
      <p:pic>
        <p:nvPicPr>
          <p:cNvPr id="4" name="Picture 3" descr="bankruptcy 1"/>
          <p:cNvPicPr>
            <a:picLocks noChangeAspect="1"/>
          </p:cNvPicPr>
          <p:nvPr/>
        </p:nvPicPr>
        <p:blipFill>
          <a:blip r:embed="rId1"/>
          <a:stretch>
            <a:fillRect/>
          </a:stretch>
        </p:blipFill>
        <p:spPr>
          <a:xfrm>
            <a:off x="6301740" y="1337310"/>
            <a:ext cx="5416550" cy="4779645"/>
          </a:xfrm>
          <a:prstGeom prst="rect">
            <a:avLst/>
          </a:prstGeom>
        </p:spPr>
      </p:pic>
      <p:sp>
        <p:nvSpPr>
          <p:cNvPr id="5" name="Text Box 4"/>
          <p:cNvSpPr txBox="1"/>
          <p:nvPr/>
        </p:nvSpPr>
        <p:spPr>
          <a:xfrm>
            <a:off x="808990" y="2951480"/>
            <a:ext cx="4064000" cy="645160"/>
          </a:xfrm>
          <a:prstGeom prst="rect">
            <a:avLst/>
          </a:prstGeom>
          <a:noFill/>
        </p:spPr>
        <p:txBody>
          <a:bodyPr wrap="square" rtlCol="0">
            <a:spAutoFit/>
          </a:bodyPr>
          <a:p>
            <a:r>
              <a:rPr lang="en-US"/>
              <a:t>Their are about 96.77% data is Non bankrupt and only 3.23% data is Bankrupt</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2503</Words>
  <Application>WPS Presentation</Application>
  <PresentationFormat>Widescreen</PresentationFormat>
  <Paragraphs>102</Paragraphs>
  <Slides>27</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Arial</vt:lpstr>
      <vt:lpstr>SimSun</vt:lpstr>
      <vt:lpstr>Wingdings</vt:lpstr>
      <vt:lpstr>Calibri</vt:lpstr>
      <vt:lpstr>Arial Unicode MS</vt:lpstr>
      <vt:lpstr>Verdana</vt:lpstr>
      <vt:lpstr>DejaVu Sans</vt:lpstr>
      <vt:lpstr>Calibri</vt:lpstr>
      <vt:lpstr>StarSymbol</vt:lpstr>
      <vt:lpstr>Wingdings</vt:lpstr>
      <vt:lpstr>Microsoft YaHei</vt:lpstr>
      <vt:lpstr>Calibri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刘影</dc:creator>
  <cp:lastModifiedBy>swara</cp:lastModifiedBy>
  <cp:revision>20</cp:revision>
  <dcterms:created xsi:type="dcterms:W3CDTF">2015-05-05T08:02:00Z</dcterms:created>
  <dcterms:modified xsi:type="dcterms:W3CDTF">2024-03-08T06:45:28Z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83EC499DAB554669954AAC69AB5963F5_13</vt:lpwstr>
  </property>
</Properties>
</file>